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/>
    <p:restoredTop sz="93077"/>
  </p:normalViewPr>
  <p:slideViewPr>
    <p:cSldViewPr snapToGrid="0" snapToObjects="1">
      <p:cViewPr varScale="1">
        <p:scale>
          <a:sx n="64" d="100"/>
          <a:sy n="64" d="100"/>
        </p:scale>
        <p:origin x="2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formatet för bakgrundsrubriken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4C34-6DD4-C841-BECC-12A9B526D9E6}" type="datetimeFigureOut">
              <a:rPr lang="sv-SE" smtClean="0"/>
              <a:t>2017-11-24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F56FB-475B-8F41-A526-7F2B7144AF1B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8586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formatet för bakgrundsrubriken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4C34-6DD4-C841-BECC-12A9B526D9E6}" type="datetimeFigureOut">
              <a:rPr lang="sv-SE" smtClean="0"/>
              <a:t>2017-11-24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F56FB-475B-8F41-A526-7F2B7144AF1B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681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formatet för bakgrundsrubriken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4C34-6DD4-C841-BECC-12A9B526D9E6}" type="datetimeFigureOut">
              <a:rPr lang="sv-SE" smtClean="0"/>
              <a:t>2017-11-24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F56FB-475B-8F41-A526-7F2B7144AF1B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1459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formatet för bakgrundsrubriken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4C34-6DD4-C841-BECC-12A9B526D9E6}" type="datetimeFigureOut">
              <a:rPr lang="sv-SE" smtClean="0"/>
              <a:t>2017-11-24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F56FB-475B-8F41-A526-7F2B7144AF1B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7535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formatet för bakgrundsrubriken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4C34-6DD4-C841-BECC-12A9B526D9E6}" type="datetimeFigureOut">
              <a:rPr lang="sv-SE" smtClean="0"/>
              <a:t>2017-11-24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F56FB-475B-8F41-A526-7F2B7144AF1B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3235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formatet för bakgrundsrubriken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4C34-6DD4-C841-BECC-12A9B526D9E6}" type="datetimeFigureOut">
              <a:rPr lang="sv-SE" smtClean="0"/>
              <a:t>2017-11-24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F56FB-475B-8F41-A526-7F2B7144AF1B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4996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4C34-6DD4-C841-BECC-12A9B526D9E6}" type="datetimeFigureOut">
              <a:rPr lang="sv-SE" smtClean="0"/>
              <a:t>2017-11-24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F56FB-475B-8F41-A526-7F2B7144AF1B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710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formatet för bakgrundsrubriken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4C34-6DD4-C841-BECC-12A9B526D9E6}" type="datetimeFigureOut">
              <a:rPr lang="sv-SE" smtClean="0"/>
              <a:t>2017-11-24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F56FB-475B-8F41-A526-7F2B7144AF1B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210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formatet för bakgrundsrubriken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4C34-6DD4-C841-BECC-12A9B526D9E6}" type="datetimeFigureOut">
              <a:rPr lang="sv-SE" smtClean="0"/>
              <a:t>2017-11-24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F56FB-475B-8F41-A526-7F2B7144AF1B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689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formatet för bakgrundsrubriken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4C34-6DD4-C841-BECC-12A9B526D9E6}" type="datetimeFigureOut">
              <a:rPr lang="sv-SE" smtClean="0"/>
              <a:t>2017-11-24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F56FB-475B-8F41-A526-7F2B7144AF1B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137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formatet för bakgrundsrubriken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4C34-6DD4-C841-BECC-12A9B526D9E6}" type="datetimeFigureOut">
              <a:rPr lang="sv-SE" smtClean="0"/>
              <a:t>2017-11-24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F56FB-475B-8F41-A526-7F2B7144AF1B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2299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2015-04-21 &amp; 22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Ledarträning med Projektledare Upplands Väsby kommun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D427FE3E-1811-4FAE-817D-0C010ACBAA3C}" type="slidenum">
              <a:rPr lang="sv-SE"/>
              <a:pPr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6238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formatet för bakgrundsrubriken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24C34-6DD4-C841-BECC-12A9B526D9E6}" type="datetimeFigureOut">
              <a:rPr lang="sv-SE" smtClean="0"/>
              <a:t>2017-11-24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F56FB-475B-8F41-A526-7F2B7144AF1B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51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med rundade hörn 2"/>
          <p:cNvSpPr/>
          <p:nvPr/>
        </p:nvSpPr>
        <p:spPr>
          <a:xfrm>
            <a:off x="3024580" y="1412234"/>
            <a:ext cx="2639092" cy="1595452"/>
          </a:xfrm>
          <a:prstGeom prst="roundRect">
            <a:avLst/>
          </a:prstGeom>
          <a:solidFill>
            <a:schemeClr val="bg1"/>
          </a:solidFill>
          <a:ln w="1905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>
              <a:solidFill>
                <a:prstClr val="black">
                  <a:lumMod val="95000"/>
                  <a:lumOff val="5000"/>
                </a:prstClr>
              </a:solidFill>
              <a:latin typeface="Arial"/>
            </a:endParaRPr>
          </a:p>
        </p:txBody>
      </p:sp>
      <p:sp>
        <p:nvSpPr>
          <p:cNvPr id="4" name="Rektangel med rundade hörn 3"/>
          <p:cNvSpPr/>
          <p:nvPr/>
        </p:nvSpPr>
        <p:spPr>
          <a:xfrm>
            <a:off x="6674409" y="1412234"/>
            <a:ext cx="2657302" cy="1595452"/>
          </a:xfrm>
          <a:prstGeom prst="roundRect">
            <a:avLst/>
          </a:prstGeom>
          <a:solidFill>
            <a:schemeClr val="bg1"/>
          </a:solidFill>
          <a:ln w="1905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>
              <a:solidFill>
                <a:prstClr val="black">
                  <a:lumMod val="95000"/>
                  <a:lumOff val="5000"/>
                </a:prstClr>
              </a:solidFill>
              <a:latin typeface="Arial"/>
            </a:endParaRPr>
          </a:p>
        </p:txBody>
      </p:sp>
      <p:sp>
        <p:nvSpPr>
          <p:cNvPr id="5" name="Rektangel med rundade hörn 4"/>
          <p:cNvSpPr/>
          <p:nvPr/>
        </p:nvSpPr>
        <p:spPr>
          <a:xfrm>
            <a:off x="3024580" y="3919371"/>
            <a:ext cx="2639092" cy="1595452"/>
          </a:xfrm>
          <a:prstGeom prst="roundRect">
            <a:avLst/>
          </a:prstGeom>
          <a:solidFill>
            <a:schemeClr val="bg1"/>
          </a:solidFill>
          <a:ln w="1905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>
              <a:solidFill>
                <a:prstClr val="black">
                  <a:lumMod val="95000"/>
                  <a:lumOff val="5000"/>
                </a:prstClr>
              </a:solidFill>
              <a:latin typeface="Arial"/>
            </a:endParaRPr>
          </a:p>
          <a:p>
            <a:endParaRPr lang="en-GB" dirty="0">
              <a:solidFill>
                <a:prstClr val="black">
                  <a:lumMod val="95000"/>
                  <a:lumOff val="5000"/>
                </a:prstClr>
              </a:solidFill>
              <a:latin typeface="Arial"/>
            </a:endParaRPr>
          </a:p>
          <a:p>
            <a:endParaRPr lang="en-GB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endParaRPr lang="en-GB" dirty="0">
              <a:solidFill>
                <a:prstClr val="black">
                  <a:lumMod val="95000"/>
                  <a:lumOff val="5000"/>
                </a:prstClr>
              </a:solidFill>
              <a:latin typeface="Arial"/>
            </a:endParaRPr>
          </a:p>
          <a:p>
            <a:r>
              <a:rPr lang="en-GB" sz="2800" dirty="0">
                <a:solidFill>
                  <a:prstClr val="black">
                    <a:lumMod val="95000"/>
                    <a:lumOff val="5000"/>
                  </a:prstClr>
                </a:solidFill>
                <a:latin typeface="Arial"/>
              </a:rPr>
              <a:t>	</a:t>
            </a:r>
          </a:p>
        </p:txBody>
      </p:sp>
      <p:sp>
        <p:nvSpPr>
          <p:cNvPr id="6" name="Rektangel med rundade hörn 5"/>
          <p:cNvSpPr/>
          <p:nvPr/>
        </p:nvSpPr>
        <p:spPr>
          <a:xfrm>
            <a:off x="6674409" y="3919371"/>
            <a:ext cx="2657302" cy="1595452"/>
          </a:xfrm>
          <a:prstGeom prst="roundRect">
            <a:avLst/>
          </a:prstGeom>
          <a:solidFill>
            <a:schemeClr val="bg1"/>
          </a:solidFill>
          <a:ln w="1905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>
              <a:solidFill>
                <a:prstClr val="black">
                  <a:lumMod val="95000"/>
                  <a:lumOff val="5000"/>
                </a:prstClr>
              </a:solidFill>
              <a:latin typeface="Arial"/>
            </a:endParaRPr>
          </a:p>
        </p:txBody>
      </p:sp>
      <p:cxnSp>
        <p:nvCxnSpPr>
          <p:cNvPr id="28" name="Rak pil 27"/>
          <p:cNvCxnSpPr>
            <a:stCxn id="5" idx="0"/>
            <a:endCxn id="3" idx="2"/>
          </p:cNvCxnSpPr>
          <p:nvPr/>
        </p:nvCxnSpPr>
        <p:spPr>
          <a:xfrm flipV="1">
            <a:off x="4344126" y="3007687"/>
            <a:ext cx="0" cy="91168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" name="Grupp 37"/>
          <p:cNvGrpSpPr/>
          <p:nvPr/>
        </p:nvGrpSpPr>
        <p:grpSpPr>
          <a:xfrm>
            <a:off x="7047834" y="3079694"/>
            <a:ext cx="2057512" cy="2869586"/>
            <a:chOff x="6042391" y="3425711"/>
            <a:chExt cx="2228972" cy="2869586"/>
          </a:xfrm>
        </p:grpSpPr>
        <p:sp>
          <p:nvSpPr>
            <p:cNvPr id="10" name="textruta 9"/>
            <p:cNvSpPr txBox="1"/>
            <p:nvPr/>
          </p:nvSpPr>
          <p:spPr>
            <a:xfrm>
              <a:off x="7001571" y="5925965"/>
              <a:ext cx="12697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>
                  <a:solidFill>
                    <a:prstClr val="black"/>
                  </a:solidFill>
                  <a:latin typeface="Arial"/>
                </a:rPr>
                <a:t>Utmaning</a:t>
              </a:r>
              <a:endParaRPr lang="en-GB" dirty="0">
                <a:solidFill>
                  <a:prstClr val="black"/>
                </a:solidFill>
                <a:latin typeface="Arial"/>
              </a:endParaRPr>
            </a:p>
          </p:txBody>
        </p:sp>
        <p:cxnSp>
          <p:nvCxnSpPr>
            <p:cNvPr id="20" name="Rak pil 19"/>
            <p:cNvCxnSpPr>
              <a:stCxn id="4" idx="2"/>
              <a:endCxn id="6" idx="0"/>
            </p:cNvCxnSpPr>
            <p:nvPr/>
          </p:nvCxnSpPr>
          <p:spPr>
            <a:xfrm>
              <a:off x="7077216" y="3425711"/>
              <a:ext cx="0" cy="91168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ruta 30"/>
            <p:cNvSpPr txBox="1"/>
            <p:nvPr/>
          </p:nvSpPr>
          <p:spPr>
            <a:xfrm>
              <a:off x="6042391" y="4356253"/>
              <a:ext cx="3528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prstClr val="black"/>
                  </a:solidFill>
                  <a:latin typeface="Arial"/>
                </a:rPr>
                <a:t>+</a:t>
              </a:r>
            </a:p>
          </p:txBody>
        </p:sp>
      </p:grpSp>
      <p:grpSp>
        <p:nvGrpSpPr>
          <p:cNvPr id="36" name="Grupp 35"/>
          <p:cNvGrpSpPr/>
          <p:nvPr/>
        </p:nvGrpSpPr>
        <p:grpSpPr>
          <a:xfrm>
            <a:off x="3024581" y="1037793"/>
            <a:ext cx="2584845" cy="1373350"/>
            <a:chOff x="1683864" y="1383813"/>
            <a:chExt cx="2800249" cy="1373350"/>
          </a:xfrm>
        </p:grpSpPr>
        <p:sp>
          <p:nvSpPr>
            <p:cNvPr id="7" name="textruta 6"/>
            <p:cNvSpPr txBox="1"/>
            <p:nvPr/>
          </p:nvSpPr>
          <p:spPr>
            <a:xfrm>
              <a:off x="1683864" y="1383813"/>
              <a:ext cx="9366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>
                  <a:solidFill>
                    <a:prstClr val="black"/>
                  </a:solidFill>
                  <a:latin typeface="Arial"/>
                </a:rPr>
                <a:t>Talang</a:t>
              </a:r>
              <a:endParaRPr lang="en-GB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2" name="textruta 11"/>
            <p:cNvSpPr txBox="1"/>
            <p:nvPr/>
          </p:nvSpPr>
          <p:spPr>
            <a:xfrm>
              <a:off x="2116748" y="2295498"/>
              <a:ext cx="200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24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2" name="textruta 31"/>
            <p:cNvSpPr txBox="1"/>
            <p:nvPr/>
          </p:nvSpPr>
          <p:spPr>
            <a:xfrm>
              <a:off x="4131239" y="1900254"/>
              <a:ext cx="3528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prstClr val="black"/>
                  </a:solidFill>
                  <a:latin typeface="Arial"/>
                </a:rPr>
                <a:t>+</a:t>
              </a:r>
            </a:p>
          </p:txBody>
        </p:sp>
      </p:grpSp>
      <p:grpSp>
        <p:nvGrpSpPr>
          <p:cNvPr id="37" name="Grupp 36"/>
          <p:cNvGrpSpPr/>
          <p:nvPr/>
        </p:nvGrpSpPr>
        <p:grpSpPr>
          <a:xfrm>
            <a:off x="5663672" y="1052699"/>
            <a:ext cx="3612718" cy="1358445"/>
            <a:chOff x="4542883" y="1398718"/>
            <a:chExt cx="3913782" cy="1358445"/>
          </a:xfrm>
        </p:grpSpPr>
        <p:sp>
          <p:nvSpPr>
            <p:cNvPr id="8" name="textruta 7"/>
            <p:cNvSpPr txBox="1"/>
            <p:nvPr/>
          </p:nvSpPr>
          <p:spPr>
            <a:xfrm>
              <a:off x="6575315" y="1398718"/>
              <a:ext cx="1881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>
                  <a:solidFill>
                    <a:prstClr val="black"/>
                  </a:solidFill>
                  <a:latin typeface="Arial"/>
                </a:rPr>
                <a:t>Talangöverslag</a:t>
              </a:r>
              <a:endParaRPr lang="en-GB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1" name="textruta 10"/>
            <p:cNvSpPr txBox="1"/>
            <p:nvPr/>
          </p:nvSpPr>
          <p:spPr>
            <a:xfrm>
              <a:off x="6903869" y="2295498"/>
              <a:ext cx="200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2400">
                <a:solidFill>
                  <a:prstClr val="black"/>
                </a:solidFill>
                <a:latin typeface="Arial"/>
              </a:endParaRPr>
            </a:p>
          </p:txBody>
        </p:sp>
        <p:cxnSp>
          <p:nvCxnSpPr>
            <p:cNvPr id="17" name="Rak pil 16"/>
            <p:cNvCxnSpPr>
              <a:stCxn id="3" idx="3"/>
              <a:endCxn id="4" idx="1"/>
            </p:cNvCxnSpPr>
            <p:nvPr/>
          </p:nvCxnSpPr>
          <p:spPr>
            <a:xfrm>
              <a:off x="4542883" y="2627988"/>
              <a:ext cx="1094966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ruta 32"/>
            <p:cNvSpPr txBox="1"/>
            <p:nvPr/>
          </p:nvSpPr>
          <p:spPr>
            <a:xfrm>
              <a:off x="5985638" y="1884784"/>
              <a:ext cx="3391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prstClr val="black"/>
                  </a:solidFill>
                  <a:latin typeface="Arial"/>
                </a:rPr>
                <a:t>–</a:t>
              </a:r>
            </a:p>
          </p:txBody>
        </p:sp>
      </p:grpSp>
      <p:grpSp>
        <p:nvGrpSpPr>
          <p:cNvPr id="43" name="Grupp 42"/>
          <p:cNvGrpSpPr/>
          <p:nvPr/>
        </p:nvGrpSpPr>
        <p:grpSpPr>
          <a:xfrm>
            <a:off x="3228769" y="3960626"/>
            <a:ext cx="3445640" cy="1988654"/>
            <a:chOff x="1905070" y="4306643"/>
            <a:chExt cx="3732776" cy="1988654"/>
          </a:xfrm>
        </p:grpSpPr>
        <p:sp>
          <p:nvSpPr>
            <p:cNvPr id="9" name="textruta 8"/>
            <p:cNvSpPr txBox="1"/>
            <p:nvPr/>
          </p:nvSpPr>
          <p:spPr>
            <a:xfrm>
              <a:off x="2067906" y="5925965"/>
              <a:ext cx="894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>
                  <a:solidFill>
                    <a:prstClr val="black"/>
                  </a:solidFill>
                  <a:latin typeface="Arial"/>
                </a:rPr>
                <a:t>Allergi</a:t>
              </a:r>
              <a:endParaRPr lang="en-GB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4" name="textruta 13"/>
            <p:cNvSpPr txBox="1"/>
            <p:nvPr/>
          </p:nvSpPr>
          <p:spPr>
            <a:xfrm>
              <a:off x="1905070" y="4818915"/>
              <a:ext cx="200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sz="2400">
                <a:solidFill>
                  <a:prstClr val="black"/>
                </a:solidFill>
                <a:latin typeface="Arial"/>
              </a:endParaRPr>
            </a:p>
          </p:txBody>
        </p:sp>
        <p:cxnSp>
          <p:nvCxnSpPr>
            <p:cNvPr id="24" name="Rak pil 23"/>
            <p:cNvCxnSpPr>
              <a:stCxn id="6" idx="1"/>
              <a:endCxn id="5" idx="3"/>
            </p:cNvCxnSpPr>
            <p:nvPr/>
          </p:nvCxnSpPr>
          <p:spPr>
            <a:xfrm flipH="1">
              <a:off x="4542881" y="5135122"/>
              <a:ext cx="109496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ruta 33"/>
            <p:cNvSpPr txBox="1"/>
            <p:nvPr/>
          </p:nvSpPr>
          <p:spPr>
            <a:xfrm>
              <a:off x="4126173" y="4306643"/>
              <a:ext cx="3391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prstClr val="black"/>
                  </a:solidFill>
                  <a:latin typeface="Arial"/>
                </a:rPr>
                <a:t>–</a:t>
              </a:r>
            </a:p>
          </p:txBody>
        </p:sp>
      </p:grpSp>
      <p:grpSp>
        <p:nvGrpSpPr>
          <p:cNvPr id="35" name="Grupp 34"/>
          <p:cNvGrpSpPr/>
          <p:nvPr/>
        </p:nvGrpSpPr>
        <p:grpSpPr>
          <a:xfrm>
            <a:off x="5603549" y="2942565"/>
            <a:ext cx="1070860" cy="976807"/>
            <a:chOff x="4477748" y="3288584"/>
            <a:chExt cx="1449162" cy="1058208"/>
          </a:xfrm>
        </p:grpSpPr>
        <p:cxnSp>
          <p:nvCxnSpPr>
            <p:cNvPr id="39" name="Rak pil 38"/>
            <p:cNvCxnSpPr/>
            <p:nvPr/>
          </p:nvCxnSpPr>
          <p:spPr>
            <a:xfrm>
              <a:off x="4477748" y="3288584"/>
              <a:ext cx="1449162" cy="1058208"/>
            </a:xfrm>
            <a:prstGeom prst="straightConnector1">
              <a:avLst/>
            </a:prstGeom>
            <a:ln w="38100" cmpd="sng">
              <a:solidFill>
                <a:schemeClr val="tx1">
                  <a:lumMod val="65000"/>
                  <a:lumOff val="35000"/>
                </a:schemeClr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ruta 39"/>
            <p:cNvSpPr txBox="1"/>
            <p:nvPr/>
          </p:nvSpPr>
          <p:spPr>
            <a:xfrm>
              <a:off x="4685678" y="3630466"/>
              <a:ext cx="1100266" cy="4001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</a:rPr>
                <a:t>Fokus</a:t>
              </a:r>
              <a:endParaRPr lang="en-GB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</a:endParaRPr>
            </a:p>
          </p:txBody>
        </p:sp>
      </p:grpSp>
      <p:sp>
        <p:nvSpPr>
          <p:cNvPr id="2" name="Ellips 1"/>
          <p:cNvSpPr/>
          <p:nvPr/>
        </p:nvSpPr>
        <p:spPr>
          <a:xfrm>
            <a:off x="5303249" y="1613066"/>
            <a:ext cx="263415" cy="26341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  <a:latin typeface="Arial"/>
            </a:endParaRPr>
          </a:p>
        </p:txBody>
      </p:sp>
      <p:sp>
        <p:nvSpPr>
          <p:cNvPr id="41" name="Ellips 40"/>
          <p:cNvSpPr/>
          <p:nvPr/>
        </p:nvSpPr>
        <p:spPr>
          <a:xfrm>
            <a:off x="5303249" y="4035637"/>
            <a:ext cx="263415" cy="26341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4" name="Ellips 43"/>
          <p:cNvSpPr/>
          <p:nvPr/>
        </p:nvSpPr>
        <p:spPr>
          <a:xfrm>
            <a:off x="7012618" y="1613066"/>
            <a:ext cx="263415" cy="26341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  <a:latin typeface="Arial"/>
            </a:endParaRPr>
          </a:p>
        </p:txBody>
      </p:sp>
      <p:sp>
        <p:nvSpPr>
          <p:cNvPr id="46" name="Ellips 45"/>
          <p:cNvSpPr/>
          <p:nvPr/>
        </p:nvSpPr>
        <p:spPr>
          <a:xfrm>
            <a:off x="7066885" y="4066544"/>
            <a:ext cx="263415" cy="26341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  <a:latin typeface="Arial"/>
            </a:endParaRPr>
          </a:p>
        </p:txBody>
      </p:sp>
      <p:sp>
        <p:nvSpPr>
          <p:cNvPr id="13" name="textruta 12"/>
          <p:cNvSpPr txBox="1"/>
          <p:nvPr/>
        </p:nvSpPr>
        <p:spPr>
          <a:xfrm>
            <a:off x="1631505" y="1538765"/>
            <a:ext cx="13930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Vad</a:t>
            </a:r>
            <a:r>
              <a:rPr lang="en-GB" sz="1000" dirty="0"/>
              <a:t> </a:t>
            </a:r>
            <a:r>
              <a:rPr lang="en-GB" sz="1000" dirty="0" err="1"/>
              <a:t>andra</a:t>
            </a:r>
            <a:r>
              <a:rPr lang="en-GB" sz="1000" dirty="0"/>
              <a:t> </a:t>
            </a:r>
            <a:r>
              <a:rPr lang="en-GB" sz="1000" dirty="0" err="1"/>
              <a:t>uppskattar</a:t>
            </a:r>
            <a:endParaRPr lang="en-GB" sz="1000" dirty="0"/>
          </a:p>
          <a:p>
            <a:endParaRPr lang="en-GB" sz="1000" dirty="0"/>
          </a:p>
          <a:p>
            <a:r>
              <a:rPr lang="en-GB" sz="1000" dirty="0" err="1"/>
              <a:t>Vad</a:t>
            </a:r>
            <a:r>
              <a:rPr lang="en-GB" sz="1000" dirty="0"/>
              <a:t> jag tar </a:t>
            </a:r>
            <a:r>
              <a:rPr lang="en-GB" sz="1000" dirty="0" err="1"/>
              <a:t>för</a:t>
            </a:r>
            <a:r>
              <a:rPr lang="en-GB" sz="1000" dirty="0"/>
              <a:t> </a:t>
            </a:r>
            <a:r>
              <a:rPr lang="en-GB" sz="1000" dirty="0" err="1"/>
              <a:t>givet</a:t>
            </a:r>
            <a:r>
              <a:rPr lang="en-GB" sz="1000" dirty="0"/>
              <a:t> </a:t>
            </a:r>
            <a:r>
              <a:rPr lang="en-GB" sz="1000" dirty="0" err="1"/>
              <a:t>hos</a:t>
            </a:r>
            <a:r>
              <a:rPr lang="en-GB" sz="1000" dirty="0"/>
              <a:t> </a:t>
            </a:r>
            <a:r>
              <a:rPr lang="en-GB" sz="1000" dirty="0" err="1"/>
              <a:t>mig</a:t>
            </a:r>
            <a:r>
              <a:rPr lang="en-GB" sz="1000" dirty="0"/>
              <a:t> </a:t>
            </a:r>
            <a:r>
              <a:rPr lang="en-GB" sz="1000" dirty="0" err="1"/>
              <a:t>själv</a:t>
            </a:r>
            <a:endParaRPr lang="en-GB" sz="1000" dirty="0"/>
          </a:p>
          <a:p>
            <a:endParaRPr lang="en-GB" sz="1000" dirty="0"/>
          </a:p>
          <a:p>
            <a:r>
              <a:rPr lang="en-GB" sz="1000" dirty="0" err="1"/>
              <a:t>Vad</a:t>
            </a:r>
            <a:r>
              <a:rPr lang="en-GB" sz="1000" dirty="0"/>
              <a:t> jag </a:t>
            </a:r>
            <a:r>
              <a:rPr lang="en-GB" sz="1000" dirty="0" err="1"/>
              <a:t>förväntar</a:t>
            </a:r>
            <a:r>
              <a:rPr lang="en-GB" sz="1000" dirty="0"/>
              <a:t> </a:t>
            </a:r>
            <a:r>
              <a:rPr lang="en-GB" sz="1000" dirty="0" err="1"/>
              <a:t>av</a:t>
            </a:r>
            <a:r>
              <a:rPr lang="en-GB" sz="1000" dirty="0"/>
              <a:t> </a:t>
            </a:r>
            <a:r>
              <a:rPr lang="en-GB" sz="1000" dirty="0" err="1"/>
              <a:t>andra</a:t>
            </a:r>
            <a:endParaRPr lang="en-GB" sz="1000" dirty="0"/>
          </a:p>
        </p:txBody>
      </p:sp>
      <p:sp>
        <p:nvSpPr>
          <p:cNvPr id="50" name="textruta 49"/>
          <p:cNvSpPr txBox="1"/>
          <p:nvPr/>
        </p:nvSpPr>
        <p:spPr>
          <a:xfrm>
            <a:off x="9321960" y="1538765"/>
            <a:ext cx="12922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Vad</a:t>
            </a:r>
            <a:r>
              <a:rPr lang="en-GB" sz="1000" dirty="0"/>
              <a:t> </a:t>
            </a:r>
            <a:r>
              <a:rPr lang="en-GB" sz="1000" dirty="0" err="1"/>
              <a:t>andra</a:t>
            </a:r>
            <a:r>
              <a:rPr lang="en-GB" sz="1000" dirty="0"/>
              <a:t> </a:t>
            </a:r>
            <a:r>
              <a:rPr lang="en-GB" sz="1000" dirty="0" err="1"/>
              <a:t>stör</a:t>
            </a:r>
            <a:r>
              <a:rPr lang="en-GB" sz="1000" dirty="0"/>
              <a:t> sig </a:t>
            </a:r>
            <a:r>
              <a:rPr lang="en-GB" sz="1000" dirty="0" err="1"/>
              <a:t>på</a:t>
            </a:r>
            <a:endParaRPr lang="en-GB" sz="1000" dirty="0"/>
          </a:p>
          <a:p>
            <a:endParaRPr lang="en-GB" sz="1000" dirty="0"/>
          </a:p>
          <a:p>
            <a:r>
              <a:rPr lang="en-GB" sz="1000" dirty="0" err="1"/>
              <a:t>Vad</a:t>
            </a:r>
            <a:r>
              <a:rPr lang="en-GB" sz="1000" dirty="0"/>
              <a:t> jag </a:t>
            </a:r>
            <a:r>
              <a:rPr lang="en-GB" sz="1000" dirty="0" err="1"/>
              <a:t>inte</a:t>
            </a:r>
            <a:r>
              <a:rPr lang="en-GB" sz="1000" dirty="0"/>
              <a:t> </a:t>
            </a:r>
            <a:r>
              <a:rPr lang="en-GB" sz="1000" dirty="0" err="1"/>
              <a:t>ser</a:t>
            </a:r>
            <a:r>
              <a:rPr lang="en-GB" sz="1000" dirty="0"/>
              <a:t> </a:t>
            </a:r>
            <a:r>
              <a:rPr lang="en-GB" sz="1000" dirty="0" err="1"/>
              <a:t>hos</a:t>
            </a:r>
            <a:r>
              <a:rPr lang="en-GB" sz="1000" dirty="0"/>
              <a:t> </a:t>
            </a:r>
            <a:r>
              <a:rPr lang="en-GB" sz="1000" dirty="0" err="1"/>
              <a:t>andra</a:t>
            </a:r>
            <a:endParaRPr lang="en-GB" sz="1000" dirty="0"/>
          </a:p>
          <a:p>
            <a:endParaRPr lang="en-GB" sz="1000" dirty="0"/>
          </a:p>
          <a:p>
            <a:r>
              <a:rPr lang="en-GB" sz="1000" dirty="0" err="1"/>
              <a:t>Beteende</a:t>
            </a:r>
            <a:r>
              <a:rPr lang="en-GB" sz="1000" dirty="0"/>
              <a:t> jag </a:t>
            </a:r>
            <a:r>
              <a:rPr lang="en-GB" sz="1000" dirty="0" err="1"/>
              <a:t>ofta</a:t>
            </a:r>
            <a:r>
              <a:rPr lang="en-GB" sz="1000" dirty="0"/>
              <a:t> </a:t>
            </a:r>
            <a:r>
              <a:rPr lang="en-GB" sz="1000" dirty="0" err="1"/>
              <a:t>försvarar</a:t>
            </a:r>
            <a:r>
              <a:rPr lang="en-GB" sz="1000" dirty="0"/>
              <a:t> </a:t>
            </a:r>
            <a:r>
              <a:rPr lang="en-GB" sz="1000" dirty="0" err="1"/>
              <a:t>mig</a:t>
            </a:r>
            <a:r>
              <a:rPr lang="en-GB" sz="1000" dirty="0"/>
              <a:t> </a:t>
            </a:r>
            <a:r>
              <a:rPr lang="en-GB" sz="1000" dirty="0" err="1"/>
              <a:t>från</a:t>
            </a:r>
            <a:endParaRPr lang="en-GB" sz="1000" dirty="0"/>
          </a:p>
        </p:txBody>
      </p:sp>
      <p:sp>
        <p:nvSpPr>
          <p:cNvPr id="51" name="textruta 50"/>
          <p:cNvSpPr txBox="1"/>
          <p:nvPr/>
        </p:nvSpPr>
        <p:spPr>
          <a:xfrm>
            <a:off x="9321960" y="4132322"/>
            <a:ext cx="12922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Vad</a:t>
            </a:r>
            <a:r>
              <a:rPr lang="en-GB" sz="1000" dirty="0"/>
              <a:t> jag </a:t>
            </a:r>
            <a:r>
              <a:rPr lang="en-GB" sz="1000" dirty="0" err="1"/>
              <a:t>önskar</a:t>
            </a:r>
            <a:r>
              <a:rPr lang="en-GB" sz="1000" dirty="0"/>
              <a:t> jag hade </a:t>
            </a:r>
            <a:r>
              <a:rPr lang="en-GB" sz="1000" dirty="0" err="1"/>
              <a:t>mer</a:t>
            </a:r>
            <a:r>
              <a:rPr lang="en-GB" sz="1000" dirty="0"/>
              <a:t> </a:t>
            </a:r>
            <a:r>
              <a:rPr lang="en-GB" sz="1000" dirty="0" err="1"/>
              <a:t>av</a:t>
            </a:r>
            <a:endParaRPr lang="en-GB" sz="1000" dirty="0"/>
          </a:p>
          <a:p>
            <a:endParaRPr lang="en-GB" sz="1000" dirty="0"/>
          </a:p>
          <a:p>
            <a:r>
              <a:rPr lang="en-GB" sz="1000" dirty="0" err="1"/>
              <a:t>Vad</a:t>
            </a:r>
            <a:r>
              <a:rPr lang="en-GB" sz="1000" dirty="0"/>
              <a:t> jag </a:t>
            </a:r>
            <a:r>
              <a:rPr lang="en-GB" sz="1000" dirty="0" err="1"/>
              <a:t>saknar</a:t>
            </a:r>
            <a:endParaRPr lang="en-GB" sz="1000" dirty="0"/>
          </a:p>
          <a:p>
            <a:endParaRPr lang="en-GB" sz="1000" dirty="0"/>
          </a:p>
          <a:p>
            <a:r>
              <a:rPr lang="en-GB" sz="1000" dirty="0" err="1"/>
              <a:t>Vad</a:t>
            </a:r>
            <a:r>
              <a:rPr lang="en-GB" sz="1000" dirty="0"/>
              <a:t> jag </a:t>
            </a:r>
            <a:r>
              <a:rPr lang="en-GB" sz="1000" dirty="0" err="1"/>
              <a:t>beundrar</a:t>
            </a:r>
            <a:r>
              <a:rPr lang="en-GB" sz="1000" dirty="0"/>
              <a:t> </a:t>
            </a:r>
            <a:r>
              <a:rPr lang="en-GB" sz="1000" dirty="0" err="1"/>
              <a:t>hos</a:t>
            </a:r>
            <a:endParaRPr lang="en-GB" sz="1000" dirty="0"/>
          </a:p>
          <a:p>
            <a:r>
              <a:rPr lang="en-GB" sz="1000" dirty="0" err="1"/>
              <a:t>andra</a:t>
            </a:r>
            <a:endParaRPr lang="en-GB" sz="1000" dirty="0"/>
          </a:p>
        </p:txBody>
      </p:sp>
      <p:sp>
        <p:nvSpPr>
          <p:cNvPr id="52" name="textruta 51"/>
          <p:cNvSpPr txBox="1"/>
          <p:nvPr/>
        </p:nvSpPr>
        <p:spPr>
          <a:xfrm>
            <a:off x="1732295" y="4132321"/>
            <a:ext cx="12922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Vad</a:t>
            </a:r>
            <a:r>
              <a:rPr lang="en-GB" sz="1000" dirty="0"/>
              <a:t> jag </a:t>
            </a:r>
            <a:r>
              <a:rPr lang="en-GB" sz="1000" dirty="0" err="1"/>
              <a:t>ogillar</a:t>
            </a:r>
            <a:r>
              <a:rPr lang="en-GB" sz="1000" dirty="0"/>
              <a:t> </a:t>
            </a:r>
            <a:r>
              <a:rPr lang="en-GB" sz="1000" dirty="0" err="1"/>
              <a:t>hos</a:t>
            </a:r>
            <a:r>
              <a:rPr lang="en-GB" sz="1000" dirty="0"/>
              <a:t> </a:t>
            </a:r>
            <a:r>
              <a:rPr lang="en-GB" sz="1000" dirty="0" err="1"/>
              <a:t>andra</a:t>
            </a:r>
            <a:endParaRPr lang="en-GB" sz="1000" dirty="0"/>
          </a:p>
          <a:p>
            <a:endParaRPr lang="en-GB" sz="1000" dirty="0"/>
          </a:p>
          <a:p>
            <a:r>
              <a:rPr lang="en-GB" sz="1000" dirty="0" err="1"/>
              <a:t>Det</a:t>
            </a:r>
            <a:r>
              <a:rPr lang="en-GB" sz="1000" dirty="0"/>
              <a:t> jag </a:t>
            </a:r>
            <a:r>
              <a:rPr lang="en-GB" sz="1000" dirty="0" err="1"/>
              <a:t>minst</a:t>
            </a:r>
            <a:r>
              <a:rPr lang="en-GB" sz="1000" dirty="0"/>
              <a:t> </a:t>
            </a:r>
            <a:r>
              <a:rPr lang="en-GB" sz="1000" dirty="0" err="1"/>
              <a:t>av</a:t>
            </a:r>
            <a:r>
              <a:rPr lang="en-GB" sz="1000" dirty="0"/>
              <a:t> </a:t>
            </a:r>
            <a:r>
              <a:rPr lang="en-GB" sz="1000" dirty="0" err="1"/>
              <a:t>allt</a:t>
            </a:r>
            <a:r>
              <a:rPr lang="en-GB" sz="1000" dirty="0"/>
              <a:t> </a:t>
            </a:r>
            <a:r>
              <a:rPr lang="en-GB" sz="1000" dirty="0" err="1"/>
              <a:t>vill</a:t>
            </a:r>
            <a:r>
              <a:rPr lang="en-GB" sz="1000" dirty="0"/>
              <a:t> </a:t>
            </a:r>
            <a:r>
              <a:rPr lang="en-GB" sz="1000" dirty="0" err="1"/>
              <a:t>vara</a:t>
            </a:r>
            <a:endParaRPr lang="en-GB" sz="1000" dirty="0"/>
          </a:p>
        </p:txBody>
      </p:sp>
      <p:sp>
        <p:nvSpPr>
          <p:cNvPr id="15" name="Platshållare för sidfot 14"/>
          <p:cNvSpPr>
            <a:spLocks noGrp="1"/>
          </p:cNvSpPr>
          <p:nvPr>
            <p:ph type="ftr" sz="quarter" idx="4294967295"/>
          </p:nvPr>
        </p:nvSpPr>
        <p:spPr>
          <a:xfrm>
            <a:off x="4648200" y="6356351"/>
            <a:ext cx="2895600" cy="365125"/>
          </a:xfrm>
        </p:spPr>
        <p:txBody>
          <a:bodyPr/>
          <a:lstStyle/>
          <a:p>
            <a:r>
              <a:rPr lang="sv-SE" smtClean="0">
                <a:solidFill>
                  <a:prstClr val="black">
                    <a:tint val="75000"/>
                  </a:prstClr>
                </a:solidFill>
                <a:latin typeface="Arial"/>
              </a:rPr>
              <a:t>In Partnership with MiL Institute</a:t>
            </a:r>
            <a:endParaRPr lang="sv-SE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169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7568" y="836712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1. </a:t>
            </a:r>
            <a:r>
              <a:rPr lang="sv-SE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Situation</a:t>
            </a:r>
            <a:endParaRPr lang="sv-SE" sz="2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sv-SE" sz="2000" dirty="0">
                <a:latin typeface="Calibri" pitchFamily="34" charset="0"/>
                <a:cs typeface="Calibri" pitchFamily="34" charset="0"/>
              </a:rPr>
              <a:t>- </a:t>
            </a:r>
            <a:r>
              <a:rPr lang="sv-SE" sz="2000" dirty="0" smtClean="0">
                <a:latin typeface="Calibri" pitchFamily="34" charset="0"/>
                <a:cs typeface="Calibri" pitchFamily="34" charset="0"/>
              </a:rPr>
              <a:t>När hände detta, vilket </a:t>
            </a:r>
            <a:r>
              <a:rPr lang="sv-SE" sz="2000" dirty="0" err="1" smtClean="0">
                <a:latin typeface="Calibri" pitchFamily="34" charset="0"/>
                <a:cs typeface="Calibri" pitchFamily="34" charset="0"/>
              </a:rPr>
              <a:t>sammanang</a:t>
            </a:r>
            <a:r>
              <a:rPr lang="sv-SE" sz="2000" dirty="0" smtClean="0">
                <a:latin typeface="Calibri" pitchFamily="34" charset="0"/>
                <a:cs typeface="Calibri" pitchFamily="34" charset="0"/>
              </a:rPr>
              <a:t>, </a:t>
            </a:r>
            <a:endParaRPr lang="sv-SE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6080" y="1785010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2. </a:t>
            </a:r>
            <a:r>
              <a:rPr lang="sv-SE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Beteende</a:t>
            </a:r>
            <a:endParaRPr lang="sv-SE" sz="2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sv-SE" sz="2000" dirty="0">
                <a:latin typeface="Calibri" pitchFamily="34" charset="0"/>
                <a:cs typeface="Calibri" pitchFamily="34" charset="0"/>
              </a:rPr>
              <a:t>- </a:t>
            </a:r>
            <a:r>
              <a:rPr lang="sv-SE" sz="2000" dirty="0" smtClean="0">
                <a:latin typeface="Calibri" pitchFamily="34" charset="0"/>
                <a:cs typeface="Calibri" pitchFamily="34" charset="0"/>
              </a:rPr>
              <a:t>Vilket eller vilka beteenden såg jag</a:t>
            </a:r>
            <a:endParaRPr lang="sv-SE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6080" y="2708921"/>
            <a:ext cx="7776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3. </a:t>
            </a:r>
            <a:r>
              <a:rPr lang="sv-SE" sz="2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Impact</a:t>
            </a:r>
            <a:r>
              <a:rPr lang="sv-SE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- Konsekvens</a:t>
            </a:r>
            <a:endParaRPr lang="sv-SE" sz="2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Tx/>
              <a:buChar char="-"/>
            </a:pPr>
            <a:r>
              <a:rPr lang="sv-SE" sz="2000" dirty="0" smtClean="0">
                <a:latin typeface="Calibri" pitchFamily="34" charset="0"/>
                <a:cs typeface="Calibri" pitchFamily="34" charset="0"/>
              </a:rPr>
              <a:t>Vilken </a:t>
            </a:r>
            <a:r>
              <a:rPr lang="sv-SE" sz="2000" dirty="0">
                <a:latin typeface="Calibri" pitchFamily="34" charset="0"/>
                <a:cs typeface="Calibri" pitchFamily="34" charset="0"/>
              </a:rPr>
              <a:t>konsekvens beteendet har för mig, </a:t>
            </a:r>
            <a:r>
              <a:rPr lang="sv-SE" sz="2000" dirty="0" smtClean="0">
                <a:latin typeface="Calibri" pitchFamily="34" charset="0"/>
                <a:cs typeface="Calibri" pitchFamily="34" charset="0"/>
              </a:rPr>
              <a:t>mina </a:t>
            </a:r>
          </a:p>
          <a:p>
            <a:pPr marL="342900" indent="-342900">
              <a:buFontTx/>
              <a:buChar char="-"/>
            </a:pPr>
            <a:r>
              <a:rPr lang="sv-SE" sz="2000" dirty="0" smtClean="0">
                <a:latin typeface="Calibri" pitchFamily="34" charset="0"/>
                <a:cs typeface="Calibri" pitchFamily="34" charset="0"/>
              </a:rPr>
              <a:t>Känslor, tankar och uppfattning samt</a:t>
            </a:r>
            <a:endParaRPr lang="sv-SE" sz="2000" dirty="0">
              <a:latin typeface="Calibri" pitchFamily="34" charset="0"/>
              <a:cs typeface="Calibri" pitchFamily="34" charset="0"/>
            </a:endParaRPr>
          </a:p>
          <a:p>
            <a:r>
              <a:rPr lang="sv-SE" sz="2000" dirty="0">
                <a:latin typeface="Calibri" pitchFamily="34" charset="0"/>
                <a:cs typeface="Calibri" pitchFamily="34" charset="0"/>
              </a:rPr>
              <a:t>- Vad jag skulle önska hända istället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1831696" y="4869160"/>
            <a:ext cx="8525633" cy="1008112"/>
          </a:xfrm>
          <a:prstGeom prst="cloudCallou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sv-SE" sz="2000" kern="0" dirty="0">
                <a:solidFill>
                  <a:sysClr val="windowText" lastClr="000000"/>
                </a:solidFill>
                <a:latin typeface="Calibri"/>
              </a:rPr>
              <a:t>Rensat från dolda budskap, antydningar, syftningar, </a:t>
            </a:r>
          </a:p>
          <a:p>
            <a:pPr>
              <a:defRPr/>
            </a:pPr>
            <a:r>
              <a:rPr lang="sv-SE" sz="2000" kern="0" dirty="0">
                <a:solidFill>
                  <a:sysClr val="windowText" lastClr="000000"/>
                </a:solidFill>
                <a:latin typeface="Calibri"/>
              </a:rPr>
              <a:t>diagnoser eller skuldfrågor 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06080" y="4161273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sv-SE" sz="2000" b="1" dirty="0">
                <a:latin typeface="Calibri"/>
              </a:rPr>
              <a:t>Jag-budskapet skall innehålla minst </a:t>
            </a:r>
            <a:r>
              <a:rPr lang="sv-SE" sz="2000" b="1" u="sng" dirty="0">
                <a:latin typeface="Calibri"/>
              </a:rPr>
              <a:t>två</a:t>
            </a:r>
            <a:r>
              <a:rPr lang="sv-SE" sz="2000" b="1" dirty="0">
                <a:latin typeface="Calibri"/>
              </a:rPr>
              <a:t> av de </a:t>
            </a:r>
            <a:r>
              <a:rPr lang="sv-SE" sz="2000" b="1" u="sng" dirty="0">
                <a:latin typeface="Calibri"/>
              </a:rPr>
              <a:t>tre</a:t>
            </a:r>
            <a:r>
              <a:rPr lang="sv-SE" sz="2000" b="1" dirty="0">
                <a:latin typeface="Calibri"/>
              </a:rPr>
              <a:t> punkterna ovan … </a:t>
            </a:r>
          </a:p>
        </p:txBody>
      </p:sp>
      <p:pic>
        <p:nvPicPr>
          <p:cNvPr id="1026" name="Picture 2" descr="C:\Users\Christer\AppData\Local\Microsoft\Windows\Temporary Internet Files\Content.IE5\QPQ940ZC\MP900262237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273545"/>
            <a:ext cx="2377440" cy="345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3492708" y="6185049"/>
            <a:ext cx="3516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Sen </a:t>
            </a:r>
            <a:r>
              <a:rPr lang="mr-IN" sz="2400" b="1" dirty="0" smtClean="0">
                <a:solidFill>
                  <a:srgbClr val="FF0000"/>
                </a:solidFill>
              </a:rPr>
              <a:t>–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</a:rPr>
              <a:t>Över</a:t>
            </a:r>
            <a:r>
              <a:rPr lang="en-GB" sz="2400" b="1" dirty="0" smtClean="0">
                <a:solidFill>
                  <a:srgbClr val="FF0000"/>
                </a:solidFill>
              </a:rPr>
              <a:t> till dig  =Dialog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66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/>
          <p:cNvSpPr/>
          <p:nvPr/>
        </p:nvSpPr>
        <p:spPr>
          <a:xfrm>
            <a:off x="6063745" y="1681597"/>
            <a:ext cx="3850273" cy="3188841"/>
          </a:xfrm>
          <a:prstGeom prst="ellipse">
            <a:avLst/>
          </a:prstGeom>
          <a:solidFill>
            <a:srgbClr val="F4D4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" name="Vinklad  7"/>
          <p:cNvCxnSpPr/>
          <p:nvPr/>
        </p:nvCxnSpPr>
        <p:spPr>
          <a:xfrm flipV="1">
            <a:off x="2437396" y="4489885"/>
            <a:ext cx="2664296" cy="593958"/>
          </a:xfrm>
          <a:prstGeom prst="bentConnector3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Vinklad  14"/>
          <p:cNvCxnSpPr/>
          <p:nvPr/>
        </p:nvCxnSpPr>
        <p:spPr>
          <a:xfrm flipV="1">
            <a:off x="6567567" y="2707577"/>
            <a:ext cx="2664296" cy="593958"/>
          </a:xfrm>
          <a:prstGeom prst="bentConnector3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Vinklad  15"/>
          <p:cNvCxnSpPr/>
          <p:nvPr/>
        </p:nvCxnSpPr>
        <p:spPr>
          <a:xfrm flipV="1">
            <a:off x="5235419" y="3301969"/>
            <a:ext cx="2664296" cy="593958"/>
          </a:xfrm>
          <a:prstGeom prst="bentConnector3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Vinklad  16"/>
          <p:cNvCxnSpPr/>
          <p:nvPr/>
        </p:nvCxnSpPr>
        <p:spPr>
          <a:xfrm flipV="1">
            <a:off x="3862040" y="3895927"/>
            <a:ext cx="2664296" cy="593958"/>
          </a:xfrm>
          <a:prstGeom prst="bentConnector3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ruta 13"/>
          <p:cNvSpPr txBox="1"/>
          <p:nvPr/>
        </p:nvSpPr>
        <p:spPr>
          <a:xfrm>
            <a:off x="2437396" y="4602198"/>
            <a:ext cx="994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/>
              <a:t>Förkasta</a:t>
            </a:r>
          </a:p>
        </p:txBody>
      </p:sp>
      <p:sp>
        <p:nvSpPr>
          <p:cNvPr id="18" name="textruta 17"/>
          <p:cNvSpPr txBox="1"/>
          <p:nvPr/>
        </p:nvSpPr>
        <p:spPr>
          <a:xfrm>
            <a:off x="3881966" y="4008240"/>
            <a:ext cx="988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/>
              <a:t>Försvara</a:t>
            </a:r>
          </a:p>
        </p:txBody>
      </p:sp>
      <p:sp>
        <p:nvSpPr>
          <p:cNvPr id="19" name="textruta 18"/>
          <p:cNvSpPr txBox="1"/>
          <p:nvPr/>
        </p:nvSpPr>
        <p:spPr>
          <a:xfrm>
            <a:off x="5389724" y="3436259"/>
            <a:ext cx="963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/>
              <a:t>Förklara</a:t>
            </a:r>
          </a:p>
        </p:txBody>
      </p:sp>
      <p:sp>
        <p:nvSpPr>
          <p:cNvPr id="20" name="textruta 19"/>
          <p:cNvSpPr txBox="1"/>
          <p:nvPr/>
        </p:nvSpPr>
        <p:spPr>
          <a:xfrm>
            <a:off x="6829884" y="2828073"/>
            <a:ext cx="770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/>
              <a:t>Förstå</a:t>
            </a:r>
          </a:p>
        </p:txBody>
      </p:sp>
      <p:sp>
        <p:nvSpPr>
          <p:cNvPr id="21" name="textruta 20"/>
          <p:cNvSpPr txBox="1"/>
          <p:nvPr/>
        </p:nvSpPr>
        <p:spPr>
          <a:xfrm>
            <a:off x="7957615" y="2248013"/>
            <a:ext cx="1038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rgbClr val="FF0000"/>
                </a:solidFill>
              </a:rPr>
              <a:t>Förändra</a:t>
            </a:r>
          </a:p>
        </p:txBody>
      </p:sp>
      <p:sp>
        <p:nvSpPr>
          <p:cNvPr id="22" name="textruta 21"/>
          <p:cNvSpPr txBox="1"/>
          <p:nvPr/>
        </p:nvSpPr>
        <p:spPr>
          <a:xfrm>
            <a:off x="2388403" y="5210616"/>
            <a:ext cx="15767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”Du vet ju inte vad </a:t>
            </a:r>
            <a:br>
              <a:rPr lang="sv-SE" sz="1400" dirty="0"/>
            </a:br>
            <a:r>
              <a:rPr lang="sv-SE" sz="1400" dirty="0"/>
              <a:t>du pratar om”</a:t>
            </a:r>
          </a:p>
          <a:p>
            <a:r>
              <a:rPr lang="sv-SE" sz="1400" dirty="0"/>
              <a:t>”Det var väl inget”</a:t>
            </a:r>
          </a:p>
        </p:txBody>
      </p:sp>
      <p:sp>
        <p:nvSpPr>
          <p:cNvPr id="23" name="textruta 22"/>
          <p:cNvSpPr txBox="1"/>
          <p:nvPr/>
        </p:nvSpPr>
        <p:spPr>
          <a:xfrm>
            <a:off x="3862040" y="4556031"/>
            <a:ext cx="1149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”Nej, så var </a:t>
            </a:r>
          </a:p>
          <a:p>
            <a:r>
              <a:rPr lang="sv-SE" sz="1400" dirty="0"/>
              <a:t>det inte alls”</a:t>
            </a:r>
          </a:p>
        </p:txBody>
      </p:sp>
      <p:sp>
        <p:nvSpPr>
          <p:cNvPr id="24" name="textruta 23"/>
          <p:cNvSpPr txBox="1"/>
          <p:nvPr/>
        </p:nvSpPr>
        <p:spPr>
          <a:xfrm>
            <a:off x="5273997" y="4000945"/>
            <a:ext cx="16432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”Jo, men du förstår”</a:t>
            </a:r>
          </a:p>
        </p:txBody>
      </p:sp>
      <p:sp>
        <p:nvSpPr>
          <p:cNvPr id="25" name="textruta 24"/>
          <p:cNvSpPr txBox="1"/>
          <p:nvPr/>
        </p:nvSpPr>
        <p:spPr>
          <a:xfrm>
            <a:off x="6639298" y="3390092"/>
            <a:ext cx="1353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Lyssna, ta emot </a:t>
            </a:r>
          </a:p>
          <a:p>
            <a:r>
              <a:rPr lang="sv-SE" sz="1400" dirty="0"/>
              <a:t>och ställ frågor</a:t>
            </a:r>
          </a:p>
        </p:txBody>
      </p:sp>
      <p:sp>
        <p:nvSpPr>
          <p:cNvPr id="26" name="textruta 25"/>
          <p:cNvSpPr txBox="1"/>
          <p:nvPr/>
        </p:nvSpPr>
        <p:spPr>
          <a:xfrm>
            <a:off x="7988882" y="2781179"/>
            <a:ext cx="156363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solidFill>
                  <a:srgbClr val="FF0000"/>
                </a:solidFill>
              </a:rPr>
              <a:t>Eget personligt val </a:t>
            </a:r>
          </a:p>
          <a:p>
            <a:r>
              <a:rPr lang="sv-SE" sz="1400" dirty="0">
                <a:solidFill>
                  <a:srgbClr val="FF0000"/>
                </a:solidFill>
              </a:rPr>
              <a:t>och först efter </a:t>
            </a:r>
          </a:p>
          <a:p>
            <a:r>
              <a:rPr lang="sv-SE" sz="1400" dirty="0">
                <a:solidFill>
                  <a:srgbClr val="FF0000"/>
                </a:solidFill>
              </a:rPr>
              <a:t>övervägande</a:t>
            </a: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>
              <a:spcBef>
                <a:spcPct val="0"/>
              </a:spcBef>
              <a:buNone/>
              <a:defRPr sz="4400" b="1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sv-SE" dirty="0"/>
              <a:t>Feedback-trappan </a:t>
            </a:r>
          </a:p>
          <a:p>
            <a:r>
              <a:rPr lang="sv-SE" b="0" dirty="0"/>
              <a:t>(när du ska ta emot feedback)</a:t>
            </a:r>
          </a:p>
        </p:txBody>
      </p:sp>
      <p:sp>
        <p:nvSpPr>
          <p:cNvPr id="7168" name="Höger 7167"/>
          <p:cNvSpPr/>
          <p:nvPr/>
        </p:nvSpPr>
        <p:spPr>
          <a:xfrm rot="1366839">
            <a:off x="5570644" y="1767434"/>
            <a:ext cx="1579766" cy="961161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Viktigast!</a:t>
            </a:r>
          </a:p>
        </p:txBody>
      </p:sp>
    </p:spTree>
    <p:extLst>
      <p:ext uri="{BB962C8B-B14F-4D97-AF65-F5344CB8AC3E}">
        <p14:creationId xmlns:p14="http://schemas.microsoft.com/office/powerpoint/2010/main" val="149572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7168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204</Words>
  <Application>Microsoft Macintosh PowerPoint</Application>
  <PresentationFormat>Bredbild</PresentationFormat>
  <Paragraphs>64</Paragraphs>
  <Slides>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Mangal</vt:lpstr>
      <vt:lpstr>Office-tema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Microsoft Office-användare</dc:creator>
  <cp:lastModifiedBy>Microsoft Office-användare</cp:lastModifiedBy>
  <cp:revision>2</cp:revision>
  <dcterms:created xsi:type="dcterms:W3CDTF">2017-11-22T13:28:36Z</dcterms:created>
  <dcterms:modified xsi:type="dcterms:W3CDTF">2017-11-24T09:38:55Z</dcterms:modified>
</cp:coreProperties>
</file>